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</p:sldMasterIdLst>
  <p:notesMasterIdLst>
    <p:notesMasterId r:id="rId26"/>
  </p:notesMasterIdLst>
  <p:handoutMasterIdLst>
    <p:handoutMasterId r:id="rId27"/>
  </p:handoutMasterIdLst>
  <p:sldIdLst>
    <p:sldId id="311" r:id="rId2"/>
    <p:sldId id="734" r:id="rId3"/>
    <p:sldId id="744" r:id="rId4"/>
    <p:sldId id="757" r:id="rId5"/>
    <p:sldId id="758" r:id="rId6"/>
    <p:sldId id="759" r:id="rId7"/>
    <p:sldId id="760" r:id="rId8"/>
    <p:sldId id="761" r:id="rId9"/>
    <p:sldId id="745" r:id="rId10"/>
    <p:sldId id="735" r:id="rId11"/>
    <p:sldId id="762" r:id="rId12"/>
    <p:sldId id="764" r:id="rId13"/>
    <p:sldId id="763" r:id="rId14"/>
    <p:sldId id="765" r:id="rId15"/>
    <p:sldId id="766" r:id="rId16"/>
    <p:sldId id="767" r:id="rId17"/>
    <p:sldId id="768" r:id="rId18"/>
    <p:sldId id="769" r:id="rId19"/>
    <p:sldId id="732" r:id="rId20"/>
    <p:sldId id="770" r:id="rId21"/>
    <p:sldId id="771" r:id="rId22"/>
    <p:sldId id="772" r:id="rId23"/>
    <p:sldId id="773" r:id="rId24"/>
    <p:sldId id="727" r:id="rId2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0E7"/>
    <a:srgbClr val="C0504D"/>
    <a:srgbClr val="FF8200"/>
    <a:srgbClr val="BF5700"/>
    <a:srgbClr val="1D1A36"/>
    <a:srgbClr val="1E4B87"/>
    <a:srgbClr val="262626"/>
    <a:srgbClr val="1B306B"/>
    <a:srgbClr val="FFCC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7" autoAdjust="0"/>
    <p:restoredTop sz="95374" autoAdjust="0"/>
  </p:normalViewPr>
  <p:slideViewPr>
    <p:cSldViewPr>
      <p:cViewPr varScale="1">
        <p:scale>
          <a:sx n="103" d="100"/>
          <a:sy n="103" d="100"/>
        </p:scale>
        <p:origin x="84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6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9/27/18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9/27/18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68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818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031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432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804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6468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894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852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765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244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24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97895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715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11715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4698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821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9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8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685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915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801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885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362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EE911A-504C-45E1-9DD1-A7318D673F80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721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64595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23863" y="3962400"/>
            <a:ext cx="22431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Data Bootcamp | 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2667000" y="3962400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 Day, Year</a:t>
            </a:r>
          </a:p>
        </p:txBody>
      </p:sp>
    </p:spTree>
    <p:extLst>
      <p:ext uri="{BB962C8B-B14F-4D97-AF65-F5344CB8AC3E}">
        <p14:creationId xmlns:p14="http://schemas.microsoft.com/office/powerpoint/2010/main" val="12249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93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</a:t>
            </a: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04800" y="688975"/>
            <a:ext cx="8610600" cy="5483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1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The Coding Boot</a:t>
            </a:r>
            <a:r>
              <a:rPr lang="en-US" sz="800" baseline="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</a:t>
            </a:r>
            <a:endParaRPr lang="en-US" sz="800" dirty="0">
              <a:solidFill>
                <a:schemeClr val="tx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9/27/18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7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2017 Trilogy Education Services</a:t>
            </a:r>
          </a:p>
        </p:txBody>
      </p:sp>
      <p:sp>
        <p:nvSpPr>
          <p:cNvPr id="6" name="Title 13"/>
          <p:cNvSpPr>
            <a:spLocks noGrp="1"/>
          </p:cNvSpPr>
          <p:nvPr>
            <p:ph type="title" hasCustomPrompt="1"/>
          </p:nvPr>
        </p:nvSpPr>
        <p:spPr>
          <a:xfrm>
            <a:off x="158270" y="2819400"/>
            <a:ext cx="8839200" cy="653854"/>
          </a:xfrm>
        </p:spPr>
        <p:txBody>
          <a:bodyPr numCol="1">
            <a:noAutofit/>
          </a:bodyPr>
          <a:lstStyle>
            <a:lvl1pPr algn="ctr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Central Question / Comment</a:t>
            </a:r>
          </a:p>
        </p:txBody>
      </p:sp>
    </p:spTree>
    <p:extLst>
      <p:ext uri="{BB962C8B-B14F-4D97-AF65-F5344CB8AC3E}">
        <p14:creationId xmlns:p14="http://schemas.microsoft.com/office/powerpoint/2010/main" val="294247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81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70" r:id="rId4"/>
    <p:sldLayoutId id="2147483669" r:id="rId5"/>
    <p:sldLayoutId id="2147483671" r:id="rId6"/>
    <p:sldLayoutId id="2147483672" r:id="rId7"/>
    <p:sldLayoutId id="2147483673" r:id="rId8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ding-boot-camp/DataViz-Lesson-Plans/blob/master/01-Lesson-Plans/11-Advanced-Data-Storage-and-Retrieval/3/Activities/05-Stu_Hello_Web/Solved/app.p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127.0.0.1:500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127.0.0.1:5000/api/v1.0/justice-league/Arthur%20Curry" TargetMode="External"/><Relationship Id="rId4" Type="http://schemas.openxmlformats.org/officeDocument/2006/relationships/hyperlink" Target="http://127.0.0.1:5000/api/v1.0/justice-league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352800"/>
            <a:ext cx="8899409" cy="871860"/>
          </a:xfrm>
        </p:spPr>
        <p:txBody>
          <a:bodyPr>
            <a:noAutofit/>
          </a:bodyPr>
          <a:lstStyle/>
          <a:p>
            <a:r>
              <a:rPr lang="en-US" dirty="0"/>
              <a:t>Introduction to Flask &amp; </a:t>
            </a:r>
            <a:br>
              <a:rPr lang="en-US" dirty="0"/>
            </a:br>
            <a:r>
              <a:rPr lang="en-US" dirty="0"/>
              <a:t>Serving Data with APIs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7E30A-C962-9444-8C5B-D11CCD058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8600"/>
            <a:ext cx="6629400" cy="259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16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5D9F42-6274-8E42-BFB0-120352AA3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5348849" cy="2209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Review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03-Stu_Date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304800" y="12192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760859-E79B-1D4B-BA3E-863323EB26B3}"/>
              </a:ext>
            </a:extLst>
          </p:cNvPr>
          <p:cNvSpPr txBox="1"/>
          <p:nvPr/>
        </p:nvSpPr>
        <p:spPr>
          <a:xfrm>
            <a:off x="5211513" y="1247875"/>
            <a:ext cx="3750173" cy="47089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/>
              <a:t>AVERAGES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The first task was to obtain the average price of each stock during the month of May.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/>
              <a:t>SQLAlchemy's</a:t>
            </a:r>
            <a:r>
              <a:rPr lang="en-US" sz="1500" dirty="0"/>
              <a:t> </a:t>
            </a:r>
            <a:r>
              <a:rPr lang="en-US" sz="1500" dirty="0" err="1"/>
              <a:t>func.avg</a:t>
            </a:r>
            <a:r>
              <a:rPr lang="en-US" sz="1500" dirty="0"/>
              <a:t> method is used to obtain the average prices of opening, high, low, and closing prices.</a:t>
            </a:r>
          </a:p>
          <a:p>
            <a:endParaRPr lang="en-US" sz="1500" dirty="0"/>
          </a:p>
          <a:p>
            <a:r>
              <a:rPr lang="en-US" sz="1500" b="1" dirty="0"/>
              <a:t>AVERAGES QUERIED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These averages are queried, then filtered for results from the month of May.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/>
              <a:t>func.strftime</a:t>
            </a:r>
            <a:r>
              <a:rPr lang="en-US" sz="1500" dirty="0"/>
              <a:t> is used to filter for results from May.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%m specifies the 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r>
              <a:rPr lang="en-US" sz="1500" dirty="0"/>
              <a:t>May average prices are pulled into a pandas data frame, then plotted with Matplotlib:</a:t>
            </a:r>
          </a:p>
          <a:p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EE085A-A4BF-B446-8E9A-9703FE6B8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0306"/>
            <a:ext cx="5211513" cy="5612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8807C8-56B8-EC4E-BD81-5AD937C85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4202058"/>
            <a:ext cx="3124200" cy="213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8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3EA3198-775E-9047-A960-E99101BC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69" y="3702379"/>
            <a:ext cx="6672313" cy="22146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50F515-B37A-B54F-A93C-722D2B834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70" y="1145746"/>
            <a:ext cx="5296254" cy="24329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Review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03-Stu_Date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304800" y="12192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760859-E79B-1D4B-BA3E-863323EB26B3}"/>
              </a:ext>
            </a:extLst>
          </p:cNvPr>
          <p:cNvSpPr txBox="1"/>
          <p:nvPr/>
        </p:nvSpPr>
        <p:spPr>
          <a:xfrm>
            <a:off x="5211513" y="1247875"/>
            <a:ext cx="3750173" cy="35548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/>
              <a:t>BONUS</a:t>
            </a:r>
          </a:p>
          <a:p>
            <a:endParaRPr lang="en-US" sz="15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Subtract, from IBM's high price after May, 2011, its low price.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The datetime library is used to assign a date to a variable.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It is then plugged into the </a:t>
            </a:r>
            <a:r>
              <a:rPr lang="en-US" sz="1500" dirty="0" err="1"/>
              <a:t>SQLAlchemy</a:t>
            </a:r>
            <a:r>
              <a:rPr lang="en-US" sz="1500" dirty="0"/>
              <a:t> query to filter out dates that come after May 31, 2011.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Datetime 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ADD34D-FDC5-9C4A-8FE2-82C145F49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513" y="4897543"/>
            <a:ext cx="2256087" cy="149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1524000" y="0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 Modern Web, APIs, </a:t>
            </a:r>
            <a:r>
              <a:rPr lang="en-US" sz="3600" dirty="0">
                <a:solidFill>
                  <a:prstClr val="black"/>
                </a:solidFill>
                <a:latin typeface="Arial"/>
              </a:rPr>
              <a:t>A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pplications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&amp; JS Libraries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299CC0-036E-484A-992F-CCEE9F659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1600200"/>
            <a:ext cx="51816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2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A0061D1-2626-3A4F-B35C-758F5C5E0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9051"/>
            <a:ext cx="9144000" cy="43598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Code Exploration 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b="1" dirty="0">
                <a:solidFill>
                  <a:prstClr val="black"/>
                </a:solidFill>
              </a:rPr>
              <a:t>04-Ins_First_Steps_with_Flask </a:t>
            </a:r>
            <a:r>
              <a:rPr lang="en-US" dirty="0">
                <a:solidFill>
                  <a:prstClr val="black"/>
                </a:solidFill>
              </a:rPr>
              <a:t>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4047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Students Do (Solo)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05-Stu_Hello_Web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–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  <a:r>
              <a:rPr lang="en-US" b="1" dirty="0">
                <a:solidFill>
                  <a:prstClr val="black"/>
                </a:solidFill>
                <a:latin typeface="Arial" panose="020B0604020202020204"/>
              </a:rPr>
              <a:t>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min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Instructions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B4C21-BE70-C844-8C0A-E2B2C509ED2B}"/>
              </a:ext>
            </a:extLst>
          </p:cNvPr>
          <p:cNvSpPr txBox="1"/>
          <p:nvPr/>
        </p:nvSpPr>
        <p:spPr>
          <a:xfrm>
            <a:off x="457200" y="1752600"/>
            <a:ext cx="8305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a moment to run </a:t>
            </a:r>
            <a:r>
              <a:rPr lang="en-US" dirty="0">
                <a:hlinkClick r:id="rId3"/>
              </a:rPr>
              <a:t>Activities/05-Stu_Hello_Web/Solved/app.py</a:t>
            </a:r>
            <a:r>
              <a:rPr lang="en-US" dirty="0"/>
              <a:t>, and open it in the browser at </a:t>
            </a:r>
            <a:r>
              <a:rPr lang="en-US" dirty="0">
                <a:hlinkClick r:id="rId4"/>
              </a:rPr>
              <a:t>localhost:5000</a:t>
            </a:r>
            <a:r>
              <a:rPr lang="en-US" dirty="0"/>
              <a:t>. Demonstrate each of the below endpoints: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/about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/contact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NOTE: Each of these endpoints simply returns a string.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20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2EA5B51-4D8C-674D-BB61-BA3E5A760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42" y="1066800"/>
            <a:ext cx="6142643" cy="53106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Review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05-Stu_Hello_Web 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304800" y="12192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760859-E79B-1D4B-BA3E-863323EB26B3}"/>
              </a:ext>
            </a:extLst>
          </p:cNvPr>
          <p:cNvSpPr txBox="1"/>
          <p:nvPr/>
        </p:nvSpPr>
        <p:spPr>
          <a:xfrm>
            <a:off x="5211513" y="1247875"/>
            <a:ext cx="3750173" cy="447814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LcPeriod"/>
            </a:pPr>
            <a:r>
              <a:rPr lang="en-US" sz="1500" dirty="0"/>
              <a:t>Import Flask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1500" dirty="0"/>
              <a:t>Use Flask to create an app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1500" dirty="0"/>
              <a:t>Use the @</a:t>
            </a:r>
            <a:r>
              <a:rPr lang="en-US" sz="1500" dirty="0" err="1"/>
              <a:t>app.route</a:t>
            </a:r>
            <a:r>
              <a:rPr lang="en-US" sz="1500" dirty="0"/>
              <a:t> </a:t>
            </a:r>
            <a:r>
              <a:rPr lang="en-US" sz="1500" b="1" dirty="0"/>
              <a:t>decorator</a:t>
            </a:r>
            <a:r>
              <a:rPr lang="en-US" sz="1500" dirty="0"/>
              <a:t> to define a route.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1500" dirty="0"/>
              <a:t>@</a:t>
            </a:r>
            <a:r>
              <a:rPr lang="en-US" sz="1500" dirty="0" err="1"/>
              <a:t>app.route</a:t>
            </a:r>
            <a:r>
              <a:rPr lang="en-US" sz="1500" dirty="0"/>
              <a:t> is a function which takes the route's URL as its argument.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1500" dirty="0"/>
              <a:t>We then define a function which describes how the server should respond to requests to the corresponding endpoint.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sz="1500" dirty="0"/>
              <a:t>We can use whatever names we want for these functions, which are often called </a:t>
            </a:r>
            <a:r>
              <a:rPr lang="en-US" sz="1500" b="1" dirty="0"/>
              <a:t>request handlers</a:t>
            </a:r>
            <a:r>
              <a:rPr lang="en-US" sz="1500" dirty="0"/>
              <a:t>.</a:t>
            </a:r>
          </a:p>
          <a:p>
            <a:pPr marL="400050" indent="-400050">
              <a:buFont typeface="+mj-lt"/>
              <a:buAutoNum type="romanLcPeriod"/>
            </a:pPr>
            <a:r>
              <a:rPr lang="en-US" sz="1500" dirty="0"/>
              <a:t>Define the behavior for when we start the server by running the file from the command line with: </a:t>
            </a:r>
          </a:p>
          <a:p>
            <a:r>
              <a:rPr lang="en-US" sz="1500" dirty="0">
                <a:highlight>
                  <a:srgbClr val="00FFFF"/>
                </a:highlight>
              </a:rPr>
              <a:t>python </a:t>
            </a:r>
            <a:r>
              <a:rPr lang="en-US" sz="1500" dirty="0" err="1">
                <a:highlight>
                  <a:srgbClr val="00FFFF"/>
                </a:highlight>
              </a:rPr>
              <a:t>app.py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488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Code Exploration 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b="1" dirty="0">
                <a:solidFill>
                  <a:prstClr val="black"/>
                </a:solidFill>
              </a:rPr>
              <a:t>06-Ins_Jsonify </a:t>
            </a:r>
            <a:r>
              <a:rPr lang="en-US" dirty="0">
                <a:solidFill>
                  <a:prstClr val="black"/>
                </a:solidFill>
              </a:rPr>
              <a:t>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49AC1-B23C-D74E-8DCF-1F9EEAFFE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0" y="1219200"/>
            <a:ext cx="7150100" cy="4771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740978-C5F7-204E-A330-5C7A9DD1BC8F}"/>
              </a:ext>
            </a:extLst>
          </p:cNvPr>
          <p:cNvSpPr txBox="1"/>
          <p:nvPr/>
        </p:nvSpPr>
        <p:spPr>
          <a:xfrm>
            <a:off x="5211513" y="1247875"/>
            <a:ext cx="3750173" cy="424731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1500" dirty="0"/>
              <a:t>Import </a:t>
            </a:r>
            <a:r>
              <a:rPr lang="en-US" sz="1500" dirty="0" err="1"/>
              <a:t>jsonify</a:t>
            </a:r>
            <a:r>
              <a:rPr lang="en-US" sz="1500" dirty="0"/>
              <a:t> in addition to Flask.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500" dirty="0"/>
              <a:t>The /normal route simply returns </a:t>
            </a:r>
            <a:r>
              <a:rPr lang="en-US" sz="1500" dirty="0" err="1"/>
              <a:t>hello_dict</a:t>
            </a:r>
            <a:r>
              <a:rPr lang="en-US" sz="1500" dirty="0"/>
              <a:t>, with no call to </a:t>
            </a:r>
            <a:r>
              <a:rPr lang="en-US" sz="1500" dirty="0" err="1"/>
              <a:t>jsonify</a:t>
            </a:r>
            <a:r>
              <a:rPr lang="en-US" sz="1500" dirty="0"/>
              <a:t>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500" dirty="0"/>
              <a:t>We've used return </a:t>
            </a:r>
            <a:r>
              <a:rPr lang="en-US" sz="1500" dirty="0" err="1"/>
              <a:t>jsonify</a:t>
            </a:r>
            <a:r>
              <a:rPr lang="en-US" sz="1500" dirty="0"/>
              <a:t>(&lt;</a:t>
            </a:r>
            <a:r>
              <a:rPr lang="en-US" sz="1500" dirty="0" err="1"/>
              <a:t>dictionary_name</a:t>
            </a:r>
            <a:r>
              <a:rPr lang="en-US" sz="1500" dirty="0"/>
              <a:t>&gt;) to send a JSON response.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500" dirty="0"/>
              <a:t>Run </a:t>
            </a:r>
            <a:r>
              <a:rPr lang="en-US" sz="1500" dirty="0" err="1"/>
              <a:t>app.py</a:t>
            </a:r>
            <a:r>
              <a:rPr lang="en-US" sz="1500" dirty="0"/>
              <a:t>, and navigate to localhost:5000/normal to demonstrate the error Flask generates.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sz="1500" dirty="0"/>
              <a:t>We've used debug=True to see detailed log output.</a:t>
            </a:r>
          </a:p>
          <a:p>
            <a:r>
              <a:rPr lang="en-US" sz="1500" dirty="0"/>
              <a:t>NOTE: set debug=False in public-facing projects, otherwise they can easily leak data about their users and application accidentally.</a:t>
            </a:r>
          </a:p>
          <a:p>
            <a:pPr marL="400050" indent="-400050">
              <a:buFont typeface="+mj-lt"/>
              <a:buAutoNum type="romanLcPeriod"/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5480B-80B3-1D4B-8315-0EAF9A0C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599" y="5044288"/>
            <a:ext cx="1909552" cy="1335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D47430-83E9-EE48-B296-D3D89F6611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3702334"/>
            <a:ext cx="1833708" cy="80128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1479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Students Do (solo)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07-Stu_Justice_League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– </a:t>
            </a:r>
            <a:r>
              <a:rPr lang="en-US" b="1" dirty="0">
                <a:solidFill>
                  <a:prstClr val="black"/>
                </a:solidFill>
                <a:latin typeface="Arial" panose="020B0604020202020204"/>
              </a:rPr>
              <a:t>20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min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Instructions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B4C21-BE70-C844-8C0A-E2B2C509ED2B}"/>
              </a:ext>
            </a:extLst>
          </p:cNvPr>
          <p:cNvSpPr txBox="1"/>
          <p:nvPr/>
        </p:nvSpPr>
        <p:spPr>
          <a:xfrm>
            <a:off x="457200" y="1752600"/>
            <a:ext cx="8305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**GET** route called `/</a:t>
            </a:r>
            <a:r>
              <a:rPr lang="en-US" dirty="0" err="1"/>
              <a:t>api</a:t>
            </a:r>
            <a:r>
              <a:rPr lang="en-US" dirty="0"/>
              <a:t>/v1.0/justice-league`.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Inside of your GET route, create a function called `</a:t>
            </a:r>
            <a:r>
              <a:rPr lang="en-US" dirty="0" err="1"/>
              <a:t>justice_league</a:t>
            </a:r>
            <a:r>
              <a:rPr lang="en-US" dirty="0"/>
              <a:t>` that will use `</a:t>
            </a:r>
            <a:r>
              <a:rPr lang="en-US" dirty="0" err="1"/>
              <a:t>jsonify</a:t>
            </a:r>
            <a:r>
              <a:rPr lang="en-US" dirty="0"/>
              <a:t>` to convert the dictionary of Justice League members to a JSON object and return that data as a request.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a root route `/` that will return the usage statement for your API.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09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Review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07-Stu_Justice_League 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304800" y="12192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4C4DB6-495A-854C-8DC9-36D8E6AFE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59" y="914400"/>
            <a:ext cx="602428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8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1524000" y="0"/>
            <a:ext cx="5867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Return in 15 Minutes</a:t>
            </a:r>
          </a:p>
          <a:p>
            <a:pPr lvl="0" algn="ctr"/>
            <a:r>
              <a:rPr lang="en-US" dirty="0">
                <a:solidFill>
                  <a:prstClr val="black"/>
                </a:solidFill>
              </a:rPr>
              <a:t>(~8:00pm)</a:t>
            </a:r>
            <a:br>
              <a:rPr lang="en-US" dirty="0">
                <a:solidFill>
                  <a:prstClr val="black"/>
                </a:solidFill>
              </a:rPr>
            </a:br>
            <a:br>
              <a:rPr lang="en-US" dirty="0">
                <a:solidFill>
                  <a:prstClr val="black"/>
                </a:solidFill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1E1E0-4B9E-9F4E-A1A8-A3030BDE0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68" y="992285"/>
            <a:ext cx="8513404" cy="54085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53017A-3FEE-9343-960C-E6FD776AA1FE}"/>
              </a:ext>
            </a:extLst>
          </p:cNvPr>
          <p:cNvSpPr/>
          <p:nvPr/>
        </p:nvSpPr>
        <p:spPr>
          <a:xfrm>
            <a:off x="3235737" y="3244334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07-Stu_Justice_League </a:t>
            </a:r>
          </a:p>
        </p:txBody>
      </p:sp>
    </p:spTree>
    <p:extLst>
      <p:ext uri="{BB962C8B-B14F-4D97-AF65-F5344CB8AC3E}">
        <p14:creationId xmlns:p14="http://schemas.microsoft.com/office/powerpoint/2010/main" val="15180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79F091-1F39-5740-A34A-43F24456E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773" y="2819400"/>
            <a:ext cx="5054102" cy="35783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0" y="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Class Objectives</a:t>
            </a:r>
          </a:p>
          <a:p>
            <a:pPr lvl="0" algn="ctr"/>
            <a:b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141EBE-0A71-D943-ADCE-C3F69EFE1D9A}"/>
              </a:ext>
            </a:extLst>
          </p:cNvPr>
          <p:cNvSpPr txBox="1"/>
          <p:nvPr/>
        </p:nvSpPr>
        <p:spPr>
          <a:xfrm>
            <a:off x="0" y="990600"/>
            <a:ext cx="89974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be able to use Flask to create and run a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define endpoints using Flask's @</a:t>
            </a:r>
            <a:r>
              <a:rPr lang="en-US" dirty="0" err="1"/>
              <a:t>app.route</a:t>
            </a:r>
            <a:r>
              <a:rPr lang="en-US" dirty="0"/>
              <a:t> decorator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learn to extract query variable path values from GET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use variable paths to execute database queries on behalf of the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will learn to return </a:t>
            </a:r>
            <a:r>
              <a:rPr lang="en-US" dirty="0" err="1"/>
              <a:t>JSONified</a:t>
            </a:r>
            <a:r>
              <a:rPr lang="en-US" dirty="0"/>
              <a:t> query results from API endpoints</a:t>
            </a:r>
          </a:p>
          <a:p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9F799B4-05CF-2E42-B833-CAD39A36B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1" y="915666"/>
            <a:ext cx="7523205" cy="24325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Code Exploration 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b="1" dirty="0">
                <a:solidFill>
                  <a:prstClr val="black"/>
                </a:solidFill>
              </a:rPr>
              <a:t>08-Ins_Variable_Rule </a:t>
            </a:r>
            <a:r>
              <a:rPr lang="en-US" dirty="0">
                <a:solidFill>
                  <a:prstClr val="black"/>
                </a:solidFill>
              </a:rPr>
              <a:t>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740978-C5F7-204E-A330-5C7A9DD1BC8F}"/>
              </a:ext>
            </a:extLst>
          </p:cNvPr>
          <p:cNvSpPr txBox="1"/>
          <p:nvPr/>
        </p:nvSpPr>
        <p:spPr>
          <a:xfrm>
            <a:off x="156211" y="3363636"/>
            <a:ext cx="8275886" cy="286232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1600" dirty="0"/>
              <a:t>%20</a:t>
            </a:r>
            <a:r>
              <a:rPr lang="en-US" dirty="0"/>
              <a:t> is how we represent the space character within a URL.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Ideally, consumers would be able to specify a character of interest in the URL, and expect either: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A JSON response with the character data, if it's in the data set; 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A JSON response with error information, indicating that the server couldn't find the character the user requested.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/api/v1.0/justice-league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/api/v1.0/justice-league/Arthur%20Curr</a:t>
            </a:r>
            <a:r>
              <a:rPr lang="en-US" dirty="0">
                <a:hlinkClick r:id="rId5"/>
              </a:rPr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84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Students Do (solo)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09-Stu_Variable_Rule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– </a:t>
            </a:r>
            <a:r>
              <a:rPr lang="en-US" b="1" dirty="0">
                <a:solidFill>
                  <a:prstClr val="black"/>
                </a:solidFill>
                <a:latin typeface="Arial" panose="020B0604020202020204"/>
              </a:rPr>
              <a:t>20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min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Instructions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B4C21-BE70-C844-8C0A-E2B2C509ED2B}"/>
              </a:ext>
            </a:extLst>
          </p:cNvPr>
          <p:cNvSpPr txBox="1"/>
          <p:nvPr/>
        </p:nvSpPr>
        <p:spPr>
          <a:xfrm>
            <a:off x="457200" y="175260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the last activity as a starting point, add code to allow for getting a specific hero's information based on their superhero name.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7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Review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07-Stu_Justice_League </a:t>
            </a:r>
            <a:r>
              <a:rPr lang="en-US" dirty="0">
                <a:solidFill>
                  <a:prstClr val="black"/>
                </a:solidFill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304800" y="1219200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79542-301E-0749-ABC2-6722CB972573}"/>
              </a:ext>
            </a:extLst>
          </p:cNvPr>
          <p:cNvSpPr txBox="1"/>
          <p:nvPr/>
        </p:nvSpPr>
        <p:spPr>
          <a:xfrm>
            <a:off x="457200" y="1752600"/>
            <a:ext cx="830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the last activity as a starting point, add code to allow for getting a specific hero's information based on their superhero name.</a:t>
            </a:r>
          </a:p>
          <a:p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1F2BA-9841-D042-9E79-815D5A6A7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0416"/>
            <a:ext cx="9144000" cy="231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Code Exploration 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b="1" dirty="0">
                <a:solidFill>
                  <a:prstClr val="black"/>
                </a:solidFill>
              </a:rPr>
              <a:t>08-Ins_Variable_Rule </a:t>
            </a:r>
            <a:r>
              <a:rPr lang="en-US" dirty="0">
                <a:solidFill>
                  <a:prstClr val="black"/>
                </a:solidFill>
              </a:rPr>
              <a:t>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55F3B-0102-424A-AA49-E9DD40D74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77328"/>
            <a:ext cx="3984561" cy="4524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A8DBF6-F3DE-DF4D-9FCC-2D7D15634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477328"/>
            <a:ext cx="4835966" cy="452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41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91" y="2885043"/>
            <a:ext cx="8229600" cy="871860"/>
          </a:xfrm>
        </p:spPr>
        <p:txBody>
          <a:bodyPr>
            <a:normAutofit/>
          </a:bodyPr>
          <a:lstStyle/>
          <a:p>
            <a:r>
              <a:rPr lang="en-US" dirty="0"/>
              <a:t>Homework Demo</a:t>
            </a:r>
          </a:p>
        </p:txBody>
      </p:sp>
    </p:spTree>
    <p:extLst>
      <p:ext uri="{BB962C8B-B14F-4D97-AF65-F5344CB8AC3E}">
        <p14:creationId xmlns:p14="http://schemas.microsoft.com/office/powerpoint/2010/main" val="307476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5E68E1-5EAA-1E48-B577-313918B4D8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56"/>
          <a:stretch/>
        </p:blipFill>
        <p:spPr>
          <a:xfrm>
            <a:off x="304800" y="1842090"/>
            <a:ext cx="6172200" cy="312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Code Exploration 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b="1" dirty="0">
                <a:solidFill>
                  <a:prstClr val="black"/>
                </a:solidFill>
              </a:rPr>
              <a:t>01-Ins_Joins </a:t>
            </a:r>
            <a:r>
              <a:rPr lang="en-US" dirty="0">
                <a:solidFill>
                  <a:prstClr val="black"/>
                </a:solidFill>
              </a:rPr>
              <a:t>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ED4A0-39B2-CC45-BDFF-D47B95D9C938}"/>
              </a:ext>
            </a:extLst>
          </p:cNvPr>
          <p:cNvSpPr txBox="1"/>
          <p:nvPr/>
        </p:nvSpPr>
        <p:spPr>
          <a:xfrm>
            <a:off x="5287713" y="1626781"/>
            <a:ext cx="3750173" cy="355481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The </a:t>
            </a:r>
            <a:r>
              <a:rPr lang="en-US" sz="1500" dirty="0">
                <a:highlight>
                  <a:srgbClr val="00FFFF"/>
                </a:highlight>
              </a:rPr>
              <a:t>NA</a:t>
            </a:r>
            <a:r>
              <a:rPr lang="en-US" sz="1500" dirty="0"/>
              <a:t> (North American mammal) table is queried, and filtered for rows where the genus is </a:t>
            </a:r>
            <a:r>
              <a:rPr lang="en-US" sz="1500" dirty="0" err="1"/>
              <a:t>Antilocapra</a:t>
            </a: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Moving on to joins, we first use inspect to retrieve the names of the tables in the database: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We can inspect to retrieve the names of the columns in a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Selects for all </a:t>
            </a:r>
            <a:r>
              <a:rPr lang="en-US" sz="1500" dirty="0" err="1"/>
              <a:t>sporder</a:t>
            </a:r>
            <a:r>
              <a:rPr lang="en-US" sz="1500" dirty="0"/>
              <a:t> columns from both EA (Europe) and NA (North America)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18514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8CA565-D49B-4842-A37A-0092C4B98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3" y="5334000"/>
            <a:ext cx="5227319" cy="533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83FCC6-FC85-BC42-B087-28EFF2C42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4" y="1143000"/>
            <a:ext cx="5412998" cy="4191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Code Exploration 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b="1" dirty="0">
                <a:solidFill>
                  <a:prstClr val="black"/>
                </a:solidFill>
              </a:rPr>
              <a:t>01-Ins_Joins </a:t>
            </a:r>
            <a:r>
              <a:rPr lang="en-US" dirty="0">
                <a:solidFill>
                  <a:prstClr val="black"/>
                </a:solidFill>
              </a:rPr>
              <a:t>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ED4A0-39B2-CC45-BDFF-D47B95D9C938}"/>
              </a:ext>
            </a:extLst>
          </p:cNvPr>
          <p:cNvSpPr txBox="1"/>
          <p:nvPr/>
        </p:nvSpPr>
        <p:spPr>
          <a:xfrm>
            <a:off x="5287713" y="990600"/>
            <a:ext cx="3750173" cy="517064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/>
              <a:t>This query selects for all </a:t>
            </a:r>
            <a:r>
              <a:rPr lang="en-US" sz="1500" b="1" dirty="0" err="1">
                <a:highlight>
                  <a:srgbClr val="00FFFF"/>
                </a:highlight>
              </a:rPr>
              <a:t>sporder</a:t>
            </a:r>
            <a:r>
              <a:rPr lang="en-US" sz="1500" b="1" dirty="0"/>
              <a:t> </a:t>
            </a:r>
          </a:p>
          <a:p>
            <a:r>
              <a:rPr lang="en-US" sz="1500" b="1" dirty="0"/>
              <a:t>columns from both EA (Europe) and NA (North America) tables</a:t>
            </a:r>
            <a:r>
              <a:rPr lang="en-US" sz="1500" dirty="0"/>
              <a:t>: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This performs a cross join, or combines each row in one table with all the rows of the other.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Basic join is a filtering of this result, which we will see in the next cell.</a:t>
            </a:r>
            <a:endParaRPr lang="en-US" sz="1500" b="1" dirty="0"/>
          </a:p>
          <a:p>
            <a:endParaRPr lang="en-US" sz="1500" b="1" dirty="0"/>
          </a:p>
          <a:p>
            <a:r>
              <a:rPr lang="en-US" sz="1500" b="1" dirty="0"/>
              <a:t>Joining the two tables together</a:t>
            </a: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The </a:t>
            </a:r>
            <a:r>
              <a:rPr lang="en-US" sz="1500" dirty="0" err="1"/>
              <a:t>sel</a:t>
            </a:r>
            <a:r>
              <a:rPr lang="en-US" sz="1500" dirty="0"/>
              <a:t> variable is assigned to a list that holds the columns queried from both 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Then the results are filtered for rows in each the </a:t>
            </a:r>
            <a:r>
              <a:rPr lang="en-US" sz="1500" dirty="0" err="1"/>
              <a:t>sporder</a:t>
            </a:r>
            <a:r>
              <a:rPr lang="en-US" sz="1500" dirty="0"/>
              <a:t> is the same in both 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r>
              <a:rPr lang="en-US" sz="1500" dirty="0"/>
              <a:t>Finally, the results are packed into a tuple and printed.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58528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Code Exploration 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b="1" dirty="0">
                <a:solidFill>
                  <a:prstClr val="black"/>
                </a:solidFill>
              </a:rPr>
              <a:t>01-Ins_Joins </a:t>
            </a:r>
            <a:r>
              <a:rPr lang="en-US" dirty="0">
                <a:solidFill>
                  <a:prstClr val="black"/>
                </a:solidFill>
              </a:rPr>
              <a:t>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15F545-219C-4D45-80AB-8D0A3C446D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0" y="2669064"/>
            <a:ext cx="8985730" cy="18541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2C8BD9-F1A7-0B48-B3F2-846B8429D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88660"/>
            <a:ext cx="8929569" cy="152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A406DD-20B3-A34E-888E-689A7E0D8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17"/>
          <a:stretch/>
        </p:blipFill>
        <p:spPr>
          <a:xfrm>
            <a:off x="107557" y="3900926"/>
            <a:ext cx="5793679" cy="14737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Code Exploration 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b="1" dirty="0">
                <a:solidFill>
                  <a:prstClr val="black"/>
                </a:solidFill>
              </a:rPr>
              <a:t>02-Ins_Dates </a:t>
            </a:r>
            <a:r>
              <a:rPr lang="en-US" dirty="0">
                <a:solidFill>
                  <a:prstClr val="black"/>
                </a:solidFill>
              </a:rPr>
              <a:t>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C9561-32B2-EB44-9828-D826B191D050}"/>
              </a:ext>
            </a:extLst>
          </p:cNvPr>
          <p:cNvSpPr txBox="1"/>
          <p:nvPr/>
        </p:nvSpPr>
        <p:spPr>
          <a:xfrm>
            <a:off x="5287713" y="990600"/>
            <a:ext cx="3750173" cy="484748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Dates have traditionally been trickier to manipulate than integers or decimals in programming.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For example, to add and subtract dates might involve doing so in seconds, then converting the results to days, months, weeks, or years.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Python offers libraries that make handling dates easier.</a:t>
            </a:r>
          </a:p>
          <a:p>
            <a:r>
              <a:rPr lang="en-US" sz="1500" dirty="0"/>
              <a:t>After setting up and reflecting the SQL database into Python objects with </a:t>
            </a:r>
            <a:r>
              <a:rPr lang="en-US" sz="1500" dirty="0" err="1"/>
              <a:t>SQLAlchemy</a:t>
            </a:r>
            <a:r>
              <a:rPr lang="en-US" sz="1500" dirty="0"/>
              <a:t>.</a:t>
            </a:r>
          </a:p>
          <a:p>
            <a:endParaRPr lang="en-US" sz="1500" dirty="0"/>
          </a:p>
          <a:p>
            <a:r>
              <a:rPr lang="en-US" sz="1500" dirty="0"/>
              <a:t>To show the latest date, order the dates in descending order and query the first result.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It is also possible to filter for dates greater than (or less than) a given date:</a:t>
            </a:r>
          </a:p>
          <a:p>
            <a:endParaRPr lang="en-US" sz="15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1AC081-39E2-3B4E-989D-92D597538D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54"/>
          <a:stretch/>
        </p:blipFill>
        <p:spPr>
          <a:xfrm>
            <a:off x="117854" y="1232146"/>
            <a:ext cx="5169859" cy="132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2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1D8AB3C-F191-B34E-8D76-79B35EA3A0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87"/>
          <a:stretch/>
        </p:blipFill>
        <p:spPr>
          <a:xfrm>
            <a:off x="158270" y="5291792"/>
            <a:ext cx="6756400" cy="111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7AFC23-35CD-E249-846A-BDA0A5BCE6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72"/>
          <a:stretch/>
        </p:blipFill>
        <p:spPr>
          <a:xfrm>
            <a:off x="158270" y="990600"/>
            <a:ext cx="7715250" cy="4381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Code Exploration 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b="1" dirty="0">
                <a:solidFill>
                  <a:prstClr val="black"/>
                </a:solidFill>
              </a:rPr>
              <a:t>02-Ins_Dates </a:t>
            </a:r>
            <a:r>
              <a:rPr lang="en-US" dirty="0">
                <a:solidFill>
                  <a:prstClr val="black"/>
                </a:solidFill>
              </a:rPr>
              <a:t>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C9561-32B2-EB44-9828-D826B191D050}"/>
              </a:ext>
            </a:extLst>
          </p:cNvPr>
          <p:cNvSpPr txBox="1"/>
          <p:nvPr/>
        </p:nvSpPr>
        <p:spPr>
          <a:xfrm>
            <a:off x="5287713" y="990600"/>
            <a:ext cx="3750173" cy="424731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500" dirty="0"/>
          </a:p>
          <a:p>
            <a:r>
              <a:rPr lang="en-US" sz="1500" dirty="0"/>
              <a:t>The Python datetime library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 err="1"/>
              <a:t>date.date</a:t>
            </a:r>
            <a:r>
              <a:rPr lang="en-US" sz="1500" dirty="0"/>
              <a:t> or </a:t>
            </a:r>
            <a:r>
              <a:rPr lang="en-US" sz="1500" dirty="0" err="1"/>
              <a:t>date.datetime</a:t>
            </a:r>
            <a:r>
              <a:rPr lang="en-US" sz="1500" dirty="0"/>
              <a:t> can be used to retrieve and format dates and datetimes in ISO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Difference in time can also be calculated with </a:t>
            </a:r>
            <a:r>
              <a:rPr lang="en-US" sz="1500" dirty="0" err="1"/>
              <a:t>timedelta</a:t>
            </a: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Difference in time can also be calculated with </a:t>
            </a:r>
            <a:r>
              <a:rPr lang="en-US" sz="1500" dirty="0" err="1"/>
              <a:t>timedelta</a:t>
            </a:r>
            <a:endParaRPr lang="en-US" sz="1500" dirty="0"/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07491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5FBC26C-B9AF-9A44-8605-731A8D65B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00"/>
          <a:stretch/>
        </p:blipFill>
        <p:spPr>
          <a:xfrm>
            <a:off x="489724" y="4934971"/>
            <a:ext cx="6966430" cy="13896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F7765D-8222-9244-8891-D98CEB987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14"/>
          <a:stretch/>
        </p:blipFill>
        <p:spPr>
          <a:xfrm>
            <a:off x="489724" y="3754912"/>
            <a:ext cx="4991750" cy="12690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D3306E-F5F4-4F4B-8A18-0C4740C68E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34"/>
          <a:stretch/>
        </p:blipFill>
        <p:spPr>
          <a:xfrm>
            <a:off x="391954" y="976092"/>
            <a:ext cx="5469539" cy="28025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Code Exploration 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b="1" dirty="0">
                <a:solidFill>
                  <a:prstClr val="black"/>
                </a:solidFill>
              </a:rPr>
              <a:t>02-Ins_Dates </a:t>
            </a:r>
            <a:r>
              <a:rPr lang="en-US" dirty="0">
                <a:solidFill>
                  <a:prstClr val="black"/>
                </a:solidFill>
              </a:rPr>
              <a:t>/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4C9561-32B2-EB44-9828-D826B191D050}"/>
              </a:ext>
            </a:extLst>
          </p:cNvPr>
          <p:cNvSpPr txBox="1"/>
          <p:nvPr/>
        </p:nvSpPr>
        <p:spPr>
          <a:xfrm>
            <a:off x="5211513" y="1247875"/>
            <a:ext cx="3750173" cy="124649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500" dirty="0"/>
          </a:p>
          <a:p>
            <a:r>
              <a:rPr lang="en-US" sz="1500" dirty="0"/>
              <a:t>It's possible to query a date using the datetime library, then use the results in a </a:t>
            </a:r>
            <a:r>
              <a:rPr lang="en-US" sz="1500" dirty="0" err="1"/>
              <a:t>SQLAlchemy</a:t>
            </a:r>
            <a:r>
              <a:rPr lang="en-US" sz="1500" dirty="0"/>
              <a:t> filter</a:t>
            </a:r>
          </a:p>
          <a:p>
            <a:endParaRPr 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5CD832-71C6-E544-9A5D-21B0A9054830}"/>
              </a:ext>
            </a:extLst>
          </p:cNvPr>
          <p:cNvSpPr txBox="1"/>
          <p:nvPr/>
        </p:nvSpPr>
        <p:spPr>
          <a:xfrm>
            <a:off x="5211513" y="3650677"/>
            <a:ext cx="3750173" cy="216982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/>
              <a:t>DATETIME OBJECT</a:t>
            </a:r>
          </a:p>
          <a:p>
            <a:endParaRPr lang="en-US" sz="1500" b="1" dirty="0"/>
          </a:p>
          <a:p>
            <a:r>
              <a:rPr lang="en-US" sz="1500" dirty="0"/>
              <a:t>Extracting a specific parameter, such as date, week, or hour, from a datetime object</a:t>
            </a:r>
          </a:p>
          <a:p>
            <a:endParaRPr lang="en-US" sz="1500" dirty="0"/>
          </a:p>
          <a:p>
            <a:r>
              <a:rPr lang="en-US" sz="1500" b="1" dirty="0" err="1"/>
              <a:t>SQLAlchemy's</a:t>
            </a:r>
            <a:r>
              <a:rPr lang="en-US" sz="1500" b="1" dirty="0"/>
              <a:t> </a:t>
            </a:r>
            <a:r>
              <a:rPr lang="en-US" sz="1500" b="1" dirty="0" err="1"/>
              <a:t>func.strftime</a:t>
            </a:r>
            <a:r>
              <a:rPr lang="en-US" sz="1500" b="1" dirty="0"/>
              <a:t> method</a:t>
            </a:r>
          </a:p>
          <a:p>
            <a:r>
              <a:rPr lang="en-US" sz="1500" dirty="0"/>
              <a:t>Query for all dates matching the </a:t>
            </a:r>
          </a:p>
          <a:p>
            <a:r>
              <a:rPr lang="en-US" sz="1500" dirty="0"/>
              <a:t>following date string in the format `%d`</a:t>
            </a:r>
          </a:p>
        </p:txBody>
      </p:sp>
    </p:spTree>
    <p:extLst>
      <p:ext uri="{BB962C8B-B14F-4D97-AF65-F5344CB8AC3E}">
        <p14:creationId xmlns:p14="http://schemas.microsoft.com/office/powerpoint/2010/main" val="343506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BA6BE3-E98B-4144-8883-6BD7A9B9AFD8}"/>
              </a:ext>
            </a:extLst>
          </p:cNvPr>
          <p:cNvSpPr txBox="1"/>
          <p:nvPr/>
        </p:nvSpPr>
        <p:spPr>
          <a:xfrm>
            <a:off x="2133600" y="0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/>
              <a:t>Partner Do (Together)</a:t>
            </a:r>
          </a:p>
          <a:p>
            <a:pPr algn="ctr"/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dirty="0"/>
              <a:t>03-Stu_Dates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–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15 min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Instructions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1AF851-47CA-6042-B548-CC51F2CBC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70" y="2362200"/>
            <a:ext cx="8839200" cy="653854"/>
          </a:xfrm>
        </p:spPr>
        <p:txBody>
          <a:bodyPr/>
          <a:lstStyle/>
          <a:p>
            <a:pPr algn="l"/>
            <a:br>
              <a:rPr lang="en-US" sz="1500" b="0" dirty="0"/>
            </a:br>
            <a:br>
              <a:rPr lang="en-US" sz="1500" b="0" dirty="0"/>
            </a:br>
            <a:endParaRPr lang="en-US" sz="15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E818E0-2E4A-1C46-A73C-ACE7287E64F4}"/>
              </a:ext>
            </a:extLst>
          </p:cNvPr>
          <p:cNvSpPr txBox="1"/>
          <p:nvPr/>
        </p:nvSpPr>
        <p:spPr>
          <a:xfrm>
            <a:off x="304800" y="1477328"/>
            <a:ext cx="8382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the </a:t>
            </a:r>
            <a:r>
              <a:rPr lang="en-US" dirty="0" err="1"/>
              <a:t>dow.sqlite</a:t>
            </a:r>
            <a:r>
              <a:rPr lang="en-US" dirty="0"/>
              <a:t> dataset provided to analyze the average stock prices (average open, average high, average low, average close) for all stocks in the Month of May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Plot the results as a Pandas or Matplotlib Bar Chart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Bonus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the high-low peak-to-peak (PTP) values for `IBM` stock after `2011-05-31`.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Note</a:t>
            </a:r>
            <a:r>
              <a:rPr lang="en-US" dirty="0"/>
              <a:t>: high-low PTP is calculated using `</a:t>
            </a:r>
            <a:r>
              <a:rPr lang="en-US" dirty="0" err="1"/>
              <a:t>high_price</a:t>
            </a:r>
            <a:r>
              <a:rPr lang="en-US" dirty="0"/>
              <a:t>` - `</a:t>
            </a:r>
            <a:r>
              <a:rPr lang="en-US" dirty="0" err="1"/>
              <a:t>low_price</a:t>
            </a:r>
            <a:r>
              <a:rPr lang="en-US" dirty="0"/>
              <a:t>`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a </a:t>
            </a:r>
            <a:r>
              <a:rPr lang="en-US" dirty="0" err="1"/>
              <a:t>DateTime.date</a:t>
            </a:r>
            <a:r>
              <a:rPr lang="en-US" dirty="0"/>
              <a:t> object in the query 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a list comprehension or NumPy's ravel method to unpack the query's list of tuples into a list of PTP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matplotlib to plot the PTP values as a boxplot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lvl="0"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90909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19995</TotalTime>
  <Words>724</Words>
  <Application>Microsoft Macintosh PowerPoint</Application>
  <PresentationFormat>On-screen Show (4:3)</PresentationFormat>
  <Paragraphs>233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Roboto</vt:lpstr>
      <vt:lpstr>1_Unbranded</vt:lpstr>
      <vt:lpstr>Introduction to Flask &amp;  Serving Data with APIs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Homework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Jerome Chenette</cp:lastModifiedBy>
  <cp:revision>1859</cp:revision>
  <cp:lastPrinted>2016-01-30T16:23:56Z</cp:lastPrinted>
  <dcterms:created xsi:type="dcterms:W3CDTF">2015-01-20T17:19:00Z</dcterms:created>
  <dcterms:modified xsi:type="dcterms:W3CDTF">2018-09-28T04:15:35Z</dcterms:modified>
</cp:coreProperties>
</file>